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cIWx20gUzwEDdLcKR3W6GEEo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4B4977-E0C4-4034-B81C-909FB9D0A757}">
  <a:tblStyle styleId="{844B4977-E0C4-4034-B81C-909FB9D0A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94719"/>
  </p:normalViewPr>
  <p:slideViewPr>
    <p:cSldViewPr snapToGrid="0" snapToObjects="1">
      <p:cViewPr varScale="1">
        <p:scale>
          <a:sx n="112" d="100"/>
          <a:sy n="112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565b94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Pranav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g12565b94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Pranav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30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56e2675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Pranav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g1256e2675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5529c776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5529c776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Pranav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56e2675c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56e2675c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56e2675c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1256e2675c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Pranav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Pranav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7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529c77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Pranav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125529c77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6e2675c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1256e2675c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6d2063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1256d2063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529c776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</a:t>
            </a:r>
            <a:endParaRPr dirty="0"/>
          </a:p>
        </p:txBody>
      </p:sp>
      <p:sp>
        <p:nvSpPr>
          <p:cNvPr id="272" name="Google Shape;272;g125529c776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BFA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7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0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2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3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" name="Google Shape;118;p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19714" r="7708" b="6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ctrTitle"/>
          </p:nvPr>
        </p:nvSpPr>
        <p:spPr>
          <a:xfrm>
            <a:off x="6629400" y="1311049"/>
            <a:ext cx="5300617" cy="377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dirty="0">
                <a:latin typeface="Avenir Book" panose="02000503020000020003" pitchFamily="2" charset="0"/>
                <a:ea typeface="Arial"/>
                <a:cs typeface="Arial"/>
                <a:sym typeface="Arial"/>
              </a:rPr>
              <a:t>Physical Layer Data Augmentation Techniques for Face Recognition and Face Emotion Classification</a:t>
            </a:r>
            <a:endParaRPr sz="6300" dirty="0">
              <a:latin typeface="Avenir Book" panose="02000503020000020003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endParaRPr sz="4800" dirty="0">
              <a:latin typeface="Avenir Book" panose="02000503020000020003" pitchFamily="2" charset="0"/>
            </a:endParaRPr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8441500" y="5310350"/>
            <a:ext cx="3488400" cy="15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760"/>
              <a:buNone/>
            </a:pPr>
            <a:r>
              <a:rPr lang="en-US" sz="6297" b="1" dirty="0"/>
              <a:t>Ashish Vinodkumar</a:t>
            </a:r>
            <a:r>
              <a:rPr lang="en-US" sz="6297" dirty="0"/>
              <a:t> </a:t>
            </a:r>
            <a:br>
              <a:rPr lang="en-US" sz="6297" dirty="0"/>
            </a:br>
            <a:r>
              <a:rPr lang="en-US" sz="6297" b="1" dirty="0"/>
              <a:t>Pranav Manjunath</a:t>
            </a:r>
            <a:endParaRPr sz="6297" b="1" dirty="0"/>
          </a:p>
          <a:p>
            <a:pPr marL="0" lvl="0" indent="0" algn="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5517"/>
              <a:buNone/>
            </a:pPr>
            <a:r>
              <a:rPr lang="en-US" sz="3052" dirty="0"/>
              <a:t>Duke University</a:t>
            </a:r>
            <a:endParaRPr sz="3852" dirty="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</p:txBody>
      </p:sp>
      <p:sp>
        <p:nvSpPr>
          <p:cNvPr id="122" name="Google Shape;122;p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BAC0D7"/>
          </a:solidFill>
          <a:ln w="9525" cap="flat" cmpd="sng">
            <a:solidFill>
              <a:srgbClr val="BAC0D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dd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7503041" y="633619"/>
            <a:ext cx="4279383" cy="54959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 txBox="1">
            <a:spLocks noGrp="1"/>
          </p:cNvSpPr>
          <p:nvPr>
            <p:ph type="ctrTitle"/>
          </p:nvPr>
        </p:nvSpPr>
        <p:spPr>
          <a:xfrm>
            <a:off x="7775600" y="840802"/>
            <a:ext cx="3404594" cy="110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600" dirty="0"/>
              <a:t>Hyper Parameters We Experimented With</a:t>
            </a:r>
            <a:endParaRPr sz="2600" dirty="0"/>
          </a:p>
        </p:txBody>
      </p:sp>
      <p:sp>
        <p:nvSpPr>
          <p:cNvPr id="310" name="Google Shape;310;p5"/>
          <p:cNvSpPr/>
          <p:nvPr/>
        </p:nvSpPr>
        <p:spPr>
          <a:xfrm>
            <a:off x="7439033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7965691" y="2122470"/>
            <a:ext cx="3328416" cy="9144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 txBox="1">
            <a:spLocks noGrp="1"/>
          </p:cNvSpPr>
          <p:nvPr>
            <p:ph type="subTitle" idx="1"/>
          </p:nvPr>
        </p:nvSpPr>
        <p:spPr>
          <a:xfrm>
            <a:off x="7775600" y="2235300"/>
            <a:ext cx="3708600" cy="4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decided to use a VGG-16 Model with the following hyperparameters: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Learning Rate: </a:t>
            </a:r>
            <a:r>
              <a:rPr lang="en-US" sz="1400" b="1"/>
              <a:t>1e-3</a:t>
            </a:r>
            <a:r>
              <a:rPr lang="en-US" sz="1400"/>
              <a:t>, 1e-4, 1e-5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L2 Regularization: </a:t>
            </a:r>
            <a:r>
              <a:rPr lang="en-US" sz="1400" b="1"/>
              <a:t>1e-4, </a:t>
            </a:r>
            <a:r>
              <a:rPr lang="en-US" sz="1400"/>
              <a:t>1e-3, 1e-5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Dropout: </a:t>
            </a:r>
            <a:r>
              <a:rPr lang="en-US" sz="1400" b="1"/>
              <a:t>0.05</a:t>
            </a:r>
            <a:r>
              <a:rPr lang="en-US" sz="1400"/>
              <a:t>, 0.5, 0.6, 0.7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For Physical Layer Augmentation Techniques, we implemented the following: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Top-Half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Bottom-Half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One-Fourth Mask</a:t>
            </a:r>
            <a:endParaRPr sz="900"/>
          </a:p>
        </p:txBody>
      </p:sp>
      <p:pic>
        <p:nvPicPr>
          <p:cNvPr id="313" name="Google Shape;31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3" y="2930250"/>
            <a:ext cx="1647775" cy="1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900" y="3754138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425" y="2930250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950" y="3381888"/>
            <a:ext cx="1647775" cy="12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 txBox="1"/>
          <p:nvPr/>
        </p:nvSpPr>
        <p:spPr>
          <a:xfrm>
            <a:off x="375650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Bottom-Half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1937213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Top-Half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11795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5"/>
          <p:cNvSpPr txBox="1"/>
          <p:nvPr/>
        </p:nvSpPr>
        <p:spPr>
          <a:xfrm>
            <a:off x="5474875" y="46437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One-Fourth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/>
          <p:nvPr/>
        </p:nvSpPr>
        <p:spPr>
          <a:xfrm>
            <a:off x="0" y="2902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"/>
          <p:cNvSpPr txBox="1">
            <a:spLocks noGrp="1"/>
          </p:cNvSpPr>
          <p:nvPr>
            <p:ph type="ctr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Results </a:t>
            </a:r>
            <a:endParaRPr/>
          </a:p>
        </p:txBody>
      </p:sp>
      <p:sp>
        <p:nvSpPr>
          <p:cNvPr id="328" name="Google Shape;328;p6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6"/>
          <p:cNvSpPr txBox="1">
            <a:spLocks noGrp="1"/>
          </p:cNvSpPr>
          <p:nvPr>
            <p:ph type="subTitle" idx="1"/>
          </p:nvPr>
        </p:nvSpPr>
        <p:spPr>
          <a:xfrm>
            <a:off x="2615738" y="1263807"/>
            <a:ext cx="6960524" cy="59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01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57150" lvl="0" indent="6985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285750" lvl="0" indent="-101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1270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30" name="Google Shape;3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2777050"/>
            <a:ext cx="4147074" cy="35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50" y="2677725"/>
            <a:ext cx="7159576" cy="4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CFD1C-8038-684B-CDBC-81B9AC73B085}"/>
              </a:ext>
            </a:extLst>
          </p:cNvPr>
          <p:cNvSpPr/>
          <p:nvPr/>
        </p:nvSpPr>
        <p:spPr>
          <a:xfrm>
            <a:off x="200275" y="5588000"/>
            <a:ext cx="4147074" cy="77417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A943-43B6-F822-AEEC-0365A67B561D}"/>
              </a:ext>
            </a:extLst>
          </p:cNvPr>
          <p:cNvSpPr txBox="1"/>
          <p:nvPr/>
        </p:nvSpPr>
        <p:spPr>
          <a:xfrm>
            <a:off x="348343" y="3737810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(Baseline)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565b949fa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g12565b949fa_0_0"/>
          <p:cNvSpPr/>
          <p:nvPr/>
        </p:nvSpPr>
        <p:spPr>
          <a:xfrm>
            <a:off x="1903615" y="221673"/>
            <a:ext cx="8384700" cy="133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2C7CB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2565b949fa_0_0"/>
          <p:cNvSpPr txBox="1">
            <a:spLocks noGrp="1"/>
          </p:cNvSpPr>
          <p:nvPr>
            <p:ph type="ctrTitle"/>
          </p:nvPr>
        </p:nvSpPr>
        <p:spPr>
          <a:xfrm>
            <a:off x="2103121" y="310343"/>
            <a:ext cx="79857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Results (cont’d): Precision &amp; Recall</a:t>
            </a:r>
            <a:endParaRPr sz="4000" dirty="0"/>
          </a:p>
        </p:txBody>
      </p:sp>
      <p:sp>
        <p:nvSpPr>
          <p:cNvPr id="343" name="Google Shape;343;g12565b949fa_0_0"/>
          <p:cNvSpPr/>
          <p:nvPr/>
        </p:nvSpPr>
        <p:spPr>
          <a:xfrm>
            <a:off x="2483110" y="1211407"/>
            <a:ext cx="722580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g12565b949fa_0_0"/>
          <p:cNvSpPr txBox="1">
            <a:spLocks noGrp="1"/>
          </p:cNvSpPr>
          <p:nvPr>
            <p:ph type="subTitle" idx="1"/>
          </p:nvPr>
        </p:nvSpPr>
        <p:spPr>
          <a:xfrm>
            <a:off x="2615738" y="1263807"/>
            <a:ext cx="6960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01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57150" lvl="0" indent="6985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285750" lvl="0" indent="-1016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12700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345" name="Google Shape;345;g12565b949fa_0_0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g12565b949fa_0_0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g12565b949fa_0_0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g12565b949fa_0_0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9" name="Google Shape;349;g12565b949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63" y="3052624"/>
            <a:ext cx="4183749" cy="3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2565b949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375" y="3052616"/>
            <a:ext cx="4409924" cy="31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2565b949fa_0_0"/>
          <p:cNvSpPr txBox="1"/>
          <p:nvPr/>
        </p:nvSpPr>
        <p:spPr>
          <a:xfrm>
            <a:off x="1054175" y="23452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venir"/>
                <a:ea typeface="Avenir"/>
                <a:cs typeface="Avenir"/>
                <a:sym typeface="Avenir"/>
              </a:rPr>
              <a:t>Precision</a:t>
            </a:r>
            <a:endParaRPr sz="26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" name="Google Shape;352;g12565b949fa_0_0"/>
          <p:cNvSpPr txBox="1"/>
          <p:nvPr/>
        </p:nvSpPr>
        <p:spPr>
          <a:xfrm>
            <a:off x="6883638" y="24676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venir"/>
                <a:ea typeface="Avenir"/>
                <a:cs typeface="Avenir"/>
                <a:sym typeface="Avenir"/>
              </a:rPr>
              <a:t>Recall</a:t>
            </a:r>
            <a:endParaRPr sz="26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7;g1256d206358_0_84">
            <a:extLst>
              <a:ext uri="{FF2B5EF4-FFF2-40B4-BE49-F238E27FC236}">
                <a16:creationId xmlns:a16="http://schemas.microsoft.com/office/drawing/2014/main" id="{EA5E52F8-1BB7-C794-C162-93E6F97B5076}"/>
              </a:ext>
            </a:extLst>
          </p:cNvPr>
          <p:cNvSpPr txBox="1">
            <a:spLocks/>
          </p:cNvSpPr>
          <p:nvPr/>
        </p:nvSpPr>
        <p:spPr>
          <a:xfrm>
            <a:off x="576075" y="899658"/>
            <a:ext cx="11036700" cy="1161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5" name="Google Shape;358;g1256d206358_0_84">
            <a:extLst>
              <a:ext uri="{FF2B5EF4-FFF2-40B4-BE49-F238E27FC236}">
                <a16:creationId xmlns:a16="http://schemas.microsoft.com/office/drawing/2014/main" id="{FAD8D32A-0895-63D7-78F4-B75CF610F022}"/>
              </a:ext>
            </a:extLst>
          </p:cNvPr>
          <p:cNvSpPr txBox="1">
            <a:spLocks/>
          </p:cNvSpPr>
          <p:nvPr/>
        </p:nvSpPr>
        <p:spPr>
          <a:xfrm>
            <a:off x="576075" y="2060958"/>
            <a:ext cx="11036700" cy="372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</a:pPr>
            <a:endParaRPr lang="en-US" sz="2400" dirty="0">
              <a:latin typeface="Avenir Book" panose="02000503020000020003" pitchFamily="2" charset="0"/>
              <a:ea typeface="Times New Roman"/>
              <a:cs typeface="Times New Roman"/>
              <a:sym typeface="Times New Roman"/>
            </a:endParaRP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We can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remove ¼ pixels and still achieve near baseline accuracy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Each masked model performs the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best when predicting the emotion Happy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As expected, the model performance indicates that the forehead is not extremely important while predicting face emotions. </a:t>
            </a:r>
          </a:p>
          <a:p>
            <a:pPr marL="457200" indent="-349250" algn="just">
              <a:lnSpc>
                <a:spcPct val="115000"/>
              </a:lnSpc>
              <a:buSzPts val="1900"/>
              <a:buFont typeface="Times New Roman"/>
              <a:buChar char="●"/>
            </a:pP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More importantly, the </a:t>
            </a:r>
            <a:r>
              <a:rPr lang="en-US" sz="2400" b="1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bottom half of the face is critical in predicting these facial emotions</a:t>
            </a:r>
            <a:r>
              <a:rPr lang="en-US" sz="2400" dirty="0">
                <a:latin typeface="Avenir Book" panose="02000503020000020003" pitchFamily="2" charset="0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sp>
        <p:nvSpPr>
          <p:cNvPr id="6" name="Google Shape;310;p5">
            <a:extLst>
              <a:ext uri="{FF2B5EF4-FFF2-40B4-BE49-F238E27FC236}">
                <a16:creationId xmlns:a16="http://schemas.microsoft.com/office/drawing/2014/main" id="{2038EB2F-5160-4FCA-FB30-4B61F80F122F}"/>
              </a:ext>
            </a:extLst>
          </p:cNvPr>
          <p:cNvSpPr/>
          <p:nvPr/>
        </p:nvSpPr>
        <p:spPr>
          <a:xfrm>
            <a:off x="448059" y="135687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19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6e2675c6_0_5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256e2675c6_0_5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256e2675c6_0_5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256e2675c6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g1256e2675c6_0_5"/>
          <p:cNvSpPr txBox="1">
            <a:spLocks noGrp="1"/>
          </p:cNvSpPr>
          <p:nvPr>
            <p:ph type="ctrTitle"/>
          </p:nvPr>
        </p:nvSpPr>
        <p:spPr>
          <a:xfrm>
            <a:off x="4906045" y="2092324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Flask Web-App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Home Page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/>
          </a:p>
        </p:txBody>
      </p:sp>
      <p:pic>
        <p:nvPicPr>
          <p:cNvPr id="368" name="Google Shape;368;g1256e2675c6_0_5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256e2675c6_0_5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256e2675c6_0_5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256e2675c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50" y="3232250"/>
            <a:ext cx="7337225" cy="31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25529c776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2" y="1187050"/>
            <a:ext cx="11032175" cy="5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25529c776e_0_39"/>
          <p:cNvSpPr txBox="1">
            <a:spLocks noGrp="1"/>
          </p:cNvSpPr>
          <p:nvPr>
            <p:ph type="ctrTitle" idx="4294967295"/>
          </p:nvPr>
        </p:nvSpPr>
        <p:spPr>
          <a:xfrm>
            <a:off x="2959645" y="303338"/>
            <a:ext cx="8652442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Step-1 Face Detection</a:t>
            </a:r>
            <a:endParaRPr sz="5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6e2675c6_0_35"/>
          <p:cNvSpPr txBox="1">
            <a:spLocks noGrp="1"/>
          </p:cNvSpPr>
          <p:nvPr>
            <p:ph type="ctrTitle" idx="4294967295"/>
          </p:nvPr>
        </p:nvSpPr>
        <p:spPr>
          <a:xfrm>
            <a:off x="1899694" y="-458157"/>
            <a:ext cx="9264574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Step-2 Emotion Detection</a:t>
            </a:r>
            <a:endParaRPr sz="5200" dirty="0"/>
          </a:p>
        </p:txBody>
      </p:sp>
      <p:pic>
        <p:nvPicPr>
          <p:cNvPr id="383" name="Google Shape;383;g1256e2675c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5" y="1074550"/>
            <a:ext cx="11065450" cy="5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6e2675c6_0_48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256e2675c6_0_48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256e2675c6_0_48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256e2675c6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g1256e2675c6_0_48"/>
          <p:cNvSpPr txBox="1">
            <a:spLocks noGrp="1"/>
          </p:cNvSpPr>
          <p:nvPr>
            <p:ph type="ctrTitle"/>
          </p:nvPr>
        </p:nvSpPr>
        <p:spPr>
          <a:xfrm>
            <a:off x="4631225" y="907875"/>
            <a:ext cx="74385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/>
              <a:t>Step-2 (cont’d) Emotion Detection Classification </a:t>
            </a:r>
            <a:endParaRPr sz="5200"/>
          </a:p>
        </p:txBody>
      </p:sp>
      <p:pic>
        <p:nvPicPr>
          <p:cNvPr id="393" name="Google Shape;393;g1256e2675c6_0_48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256e2675c6_0_48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256e2675c6_0_48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256e2675c6_0_48"/>
          <p:cNvSpPr txBox="1">
            <a:spLocks noGrp="1"/>
          </p:cNvSpPr>
          <p:nvPr>
            <p:ph type="subTitle" idx="1"/>
          </p:nvPr>
        </p:nvSpPr>
        <p:spPr>
          <a:xfrm>
            <a:off x="4847988" y="3046476"/>
            <a:ext cx="71292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Best-Model Classification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One-Fourth Mask Model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Majority Ensemble Voting Classification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Pools the classification results from baseline (no-mask), top-half mask, bottom-mask, and one-fourth mask models.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Votes on the majority classification, to identify winning label.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In case of tie, the best model classification is used as a tiebreaker.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2" name="Google Shape;402;p10"/>
          <p:cNvSpPr txBox="1">
            <a:spLocks noGrp="1"/>
          </p:cNvSpPr>
          <p:nvPr>
            <p:ph type="ctrTitle"/>
          </p:nvPr>
        </p:nvSpPr>
        <p:spPr>
          <a:xfrm>
            <a:off x="5195124" y="316820"/>
            <a:ext cx="5489302" cy="91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/>
              <a:t>References</a:t>
            </a:r>
            <a:endParaRPr/>
          </a:p>
        </p:txBody>
      </p:sp>
      <p:sp>
        <p:nvSpPr>
          <p:cNvPr id="403" name="Google Shape;403;p10"/>
          <p:cNvSpPr txBox="1"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404" name="Google Shape;404;p1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4862027" y="1205332"/>
            <a:ext cx="6959400" cy="55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base"/>
            <a:r>
              <a:rPr lang="en-US" dirty="0"/>
              <a:t>1. Pei, Zhao, et al. “(PDF) Face Recognition via Deep Learning Using Data Augmentation Based on Orthogonal Experiments.” </a:t>
            </a:r>
            <a:r>
              <a:rPr lang="en-US" i="1" dirty="0"/>
              <a:t>ResearchGate</a:t>
            </a:r>
            <a:r>
              <a:rPr lang="en-US" dirty="0"/>
              <a:t>, https://</a:t>
            </a:r>
            <a:r>
              <a:rPr lang="en-US" dirty="0" err="1"/>
              <a:t>www.researchgate.net</a:t>
            </a:r>
            <a:r>
              <a:rPr lang="en-US" dirty="0"/>
              <a:t>/publication/336061375_Face_Recognition_via_Deep_Learning_Using_Data_Augmentation_Based_on_Orthogonal_Experiments.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2. Li, Jessica. “Labelled Faces in the Wild (LFW) Dataset.” </a:t>
            </a:r>
            <a:r>
              <a:rPr lang="en-US" i="1" dirty="0"/>
              <a:t>Kaggle</a:t>
            </a:r>
            <a:r>
              <a:rPr lang="en-US" dirty="0"/>
              <a:t>, 17 May 2018, https://</a:t>
            </a:r>
            <a:r>
              <a:rPr lang="en-US" dirty="0" err="1"/>
              <a:t>www.kaggle.com</a:t>
            </a:r>
            <a:r>
              <a:rPr lang="en-US" dirty="0"/>
              <a:t>/jessicali9530/</a:t>
            </a:r>
            <a:r>
              <a:rPr lang="en-US" dirty="0" err="1"/>
              <a:t>lfw</a:t>
            </a:r>
            <a:r>
              <a:rPr lang="en-US" dirty="0"/>
              <a:t>-dataset.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3. </a:t>
            </a:r>
            <a:r>
              <a:rPr lang="en-US" dirty="0" err="1"/>
              <a:t>Oheix</a:t>
            </a:r>
            <a:r>
              <a:rPr lang="en-US" dirty="0"/>
              <a:t>, Jonathan. “Face Expression Recognition Dataset.” </a:t>
            </a:r>
            <a:r>
              <a:rPr lang="en-US" i="1" dirty="0"/>
              <a:t>Kaggle</a:t>
            </a:r>
            <a:r>
              <a:rPr lang="en-US" dirty="0"/>
              <a:t>, 3 Jan. 2019, 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jonathanoheix</a:t>
            </a:r>
            <a:r>
              <a:rPr lang="en-US" dirty="0"/>
              <a:t>/face-expression-recognition-dataset/discussion/152419.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4. “Cascade Classifier.” </a:t>
            </a:r>
            <a:r>
              <a:rPr lang="en-US" i="1" dirty="0"/>
              <a:t>OpenCV</a:t>
            </a:r>
            <a:r>
              <a:rPr lang="en-US" dirty="0"/>
              <a:t>, https://</a:t>
            </a:r>
            <a:r>
              <a:rPr lang="en-US" dirty="0" err="1"/>
              <a:t>docs.opencv.org</a:t>
            </a:r>
            <a:r>
              <a:rPr lang="en-US" dirty="0"/>
              <a:t>/3.4/</a:t>
            </a:r>
            <a:r>
              <a:rPr lang="en-US" dirty="0" err="1"/>
              <a:t>db</a:t>
            </a:r>
            <a:r>
              <a:rPr lang="en-US" dirty="0"/>
              <a:t>/d28/</a:t>
            </a:r>
            <a:r>
              <a:rPr lang="en-US" dirty="0" err="1"/>
              <a:t>tutorial_cascade_classifier.html</a:t>
            </a:r>
            <a:r>
              <a:rPr lang="en-US" dirty="0"/>
              <a:t>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5. </a:t>
            </a:r>
            <a:r>
              <a:rPr lang="en-US" dirty="0" err="1"/>
              <a:t>Porcu</a:t>
            </a:r>
            <a:r>
              <a:rPr lang="en-US" dirty="0"/>
              <a:t>, Simone, et al. </a:t>
            </a:r>
            <a:r>
              <a:rPr lang="en-US" i="1" dirty="0"/>
              <a:t>Evaluation of Data Augmentation Techniques for Facial ...</a:t>
            </a:r>
            <a:r>
              <a:rPr lang="en-US" dirty="0"/>
              <a:t> https://</a:t>
            </a:r>
            <a:r>
              <a:rPr lang="en-US" dirty="0" err="1"/>
              <a:t>www.researchgate.net</a:t>
            </a:r>
            <a:r>
              <a:rPr lang="en-US" dirty="0"/>
              <a:t>/publication/345940392_Evaluation_of_Data_Augmentation_Techniques_for_Facial_Expression_Recognition_Systems.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6. </a:t>
            </a:r>
            <a:r>
              <a:rPr lang="en-US" dirty="0" err="1"/>
              <a:t>Vepuri</a:t>
            </a:r>
            <a:r>
              <a:rPr lang="en-US" dirty="0"/>
              <a:t>, </a:t>
            </a:r>
            <a:r>
              <a:rPr lang="en-US" dirty="0" err="1"/>
              <a:t>Ksheeraj</a:t>
            </a:r>
            <a:r>
              <a:rPr lang="en-US" dirty="0"/>
              <a:t> Sai, "Improving Facial Emotion Recognition with Image processing and Deep Learning" (2021). Master's Projects. 1030. </a:t>
            </a:r>
          </a:p>
          <a:p>
            <a:pPr fontAlgn="base"/>
            <a:endParaRPr lang="en-US" dirty="0"/>
          </a:p>
          <a:p>
            <a:r>
              <a:rPr lang="en-US" dirty="0"/>
              <a:t>7. Wu, </a:t>
            </a:r>
            <a:r>
              <a:rPr lang="en-US" dirty="0" err="1"/>
              <a:t>Shengbin</a:t>
            </a:r>
            <a:r>
              <a:rPr lang="en-US" dirty="0"/>
              <a:t>. “Expression Recognition Method Using Improved VGG16 Network Model in Robot Interaction.” </a:t>
            </a:r>
            <a:r>
              <a:rPr lang="en-US" i="1" dirty="0"/>
              <a:t>Journal of Robotics</a:t>
            </a:r>
            <a:r>
              <a:rPr lang="en-US" dirty="0"/>
              <a:t>, </a:t>
            </a:r>
            <a:r>
              <a:rPr lang="en-US" dirty="0" err="1"/>
              <a:t>Hindawi</a:t>
            </a:r>
            <a:r>
              <a:rPr lang="en-US" dirty="0"/>
              <a:t>, 20 Dec. 2021, https://</a:t>
            </a:r>
            <a:r>
              <a:rPr lang="en-US" dirty="0" err="1"/>
              <a:t>www.hindawi.com</a:t>
            </a:r>
            <a:r>
              <a:rPr lang="en-US" dirty="0"/>
              <a:t>/journals/</a:t>
            </a:r>
            <a:r>
              <a:rPr lang="en-US" dirty="0" err="1"/>
              <a:t>jr</a:t>
            </a:r>
            <a:r>
              <a:rPr lang="en-US" dirty="0"/>
              <a:t>/2021/9326695/.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7" name="Google Shape;407;p10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2" r="25732" b="-1"/>
          <a:stretch/>
        </p:blipFill>
        <p:spPr>
          <a:xfrm>
            <a:off x="123391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3393" y="141968"/>
            <a:ext cx="8763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4" name="Google Shape;414;p1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t="1533" b="64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11"/>
          <p:cNvSpPr txBox="1"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sz="6600"/>
              <a:t>Thank You!</a:t>
            </a:r>
            <a:endParaRPr/>
          </a:p>
        </p:txBody>
      </p:sp>
      <p:sp>
        <p:nvSpPr>
          <p:cNvPr id="417" name="Google Shape;417;p1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2" name="Google Shape;132;p3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4600" r="23841" b="-1"/>
          <a:stretch/>
        </p:blipFill>
        <p:spPr>
          <a:xfrm>
            <a:off x="379025" y="0"/>
            <a:ext cx="5080497" cy="6858000"/>
          </a:xfrm>
          <a:custGeom>
            <a:avLst/>
            <a:gdLst/>
            <a:ahLst/>
            <a:cxnLst/>
            <a:rect l="l" t="t" r="r" b="b"/>
            <a:pathLst>
              <a:path w="4956582" h="6858000" extrusionOk="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0" y="0"/>
            <a:ext cx="3945815" cy="6858000"/>
          </a:xfrm>
          <a:custGeom>
            <a:avLst/>
            <a:gdLst/>
            <a:ahLst/>
            <a:cxnLst/>
            <a:rect l="l" t="t" r="r" b="b"/>
            <a:pathLst>
              <a:path w="3945815" h="6858000" extrusionOk="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" y="0"/>
            <a:ext cx="3936670" cy="6858000"/>
          </a:xfrm>
          <a:custGeom>
            <a:avLst/>
            <a:gdLst/>
            <a:ahLst/>
            <a:cxnLst/>
            <a:rect l="l" t="t" r="r" b="b"/>
            <a:pathLst>
              <a:path w="3936670" h="6858000" extrusionOk="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>
            <a:spLocks noGrp="1"/>
          </p:cNvSpPr>
          <p:nvPr>
            <p:ph type="ctrTitle"/>
          </p:nvPr>
        </p:nvSpPr>
        <p:spPr>
          <a:xfrm>
            <a:off x="621792" y="1161288"/>
            <a:ext cx="2903843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Objectives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</p:txBody>
      </p:sp>
      <p:sp>
        <p:nvSpPr>
          <p:cNvPr id="136" name="Google Shape;136;p3"/>
          <p:cNvSpPr/>
          <p:nvPr/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>
            <a:spLocks noGrp="1"/>
          </p:cNvSpPr>
          <p:nvPr>
            <p:ph type="subTitle" idx="1"/>
          </p:nvPr>
        </p:nvSpPr>
        <p:spPr>
          <a:xfrm>
            <a:off x="5970502" y="1119924"/>
            <a:ext cx="5599706" cy="513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To build a </a:t>
            </a:r>
            <a:r>
              <a:rPr lang="en-US" sz="1900" b="1" dirty="0"/>
              <a:t>Deep Learning Model </a:t>
            </a:r>
            <a:r>
              <a:rPr lang="en-US" sz="1900" dirty="0"/>
              <a:t>that can accurately </a:t>
            </a:r>
            <a:r>
              <a:rPr lang="en-US" sz="1900" b="1" dirty="0"/>
              <a:t>detect faces </a:t>
            </a:r>
            <a:r>
              <a:rPr lang="en-US" sz="1900" dirty="0"/>
              <a:t>and </a:t>
            </a:r>
            <a:r>
              <a:rPr lang="en-US" sz="1900" b="1" dirty="0"/>
              <a:t>predict face emotions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28575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Understand if adding </a:t>
            </a:r>
            <a:r>
              <a:rPr lang="en-US" sz="1900" b="1" dirty="0"/>
              <a:t>physical layer augmentation </a:t>
            </a:r>
            <a:r>
              <a:rPr lang="en-US" sz="1900" dirty="0"/>
              <a:t>techniques to train a Deep Learning Model will help improve model performance, </a:t>
            </a:r>
            <a:r>
              <a:rPr lang="en-US" sz="1900" b="1" dirty="0"/>
              <a:t>while reducing the number of pixels used</a:t>
            </a:r>
            <a:r>
              <a:rPr lang="en-US" sz="1900" dirty="0"/>
              <a:t>.</a:t>
            </a:r>
            <a:endParaRPr sz="1900" dirty="0"/>
          </a:p>
          <a:p>
            <a:pPr marL="28575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900" dirty="0"/>
              <a:t>Compare the model results for various physical layer augmentation techniques and conclude which technique performs the best when predicting Face Emotions.</a:t>
            </a:r>
            <a:endParaRPr sz="1900" dirty="0"/>
          </a:p>
          <a:p>
            <a:pPr marL="2857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900" dirty="0"/>
          </a:p>
          <a:p>
            <a:pPr marL="0" lvl="0" indent="107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"/>
          <p:cNvSpPr txBox="1">
            <a:spLocks noGrp="1"/>
          </p:cNvSpPr>
          <p:nvPr>
            <p:ph type="ctrTitle"/>
          </p:nvPr>
        </p:nvSpPr>
        <p:spPr>
          <a:xfrm>
            <a:off x="10034677" y="1624180"/>
            <a:ext cx="4314645" cy="126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 dirty="0"/>
              <a:t>Abstract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endParaRPr sz="3200" dirty="0"/>
          </a:p>
        </p:txBody>
      </p:sp>
      <p:pic>
        <p:nvPicPr>
          <p:cNvPr id="147" name="Google Shape;147;p2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27217" r="16458" b="-1"/>
          <a:stretch/>
        </p:blipFill>
        <p:spPr>
          <a:xfrm>
            <a:off x="-1137026" y="0"/>
            <a:ext cx="5592282" cy="6858000"/>
          </a:xfrm>
          <a:custGeom>
            <a:avLst/>
            <a:gdLst/>
            <a:ahLst/>
            <a:cxnLst/>
            <a:rect l="l" t="t" r="r" b="b"/>
            <a:pathLst>
              <a:path w="6717456" h="6858000" extrusionOk="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</p:pic>
      <p:sp>
        <p:nvSpPr>
          <p:cNvPr id="148" name="Google Shape;148;p2"/>
          <p:cNvSpPr/>
          <p:nvPr/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 txBox="1">
            <a:spLocks noGrp="1"/>
          </p:cNvSpPr>
          <p:nvPr>
            <p:ph type="subTitle" idx="1"/>
          </p:nvPr>
        </p:nvSpPr>
        <p:spPr>
          <a:xfrm>
            <a:off x="4702300" y="834888"/>
            <a:ext cx="7145400" cy="502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We explored various physical layer augmentation techniques such as top-half mask, bottom-half mask, one-fourth mask on the Face Emotion Classification Dataset.</a:t>
            </a: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 We used a VGG-16 model architecture for Face Emotion Classification. </a:t>
            </a:r>
            <a:endParaRPr sz="1900"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900" dirty="0"/>
              <a:t>We further used the following metrics to assess performance: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Accuracy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Precision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Recall</a:t>
            </a:r>
            <a:endParaRPr sz="1900"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900" dirty="0"/>
              <a:t>F1 Score</a:t>
            </a:r>
            <a:endParaRPr sz="1900" dirty="0"/>
          </a:p>
          <a:p>
            <a:pPr marL="0" lvl="0" indent="82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26894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ctrTitle"/>
          </p:nvPr>
        </p:nvSpPr>
        <p:spPr>
          <a:xfrm>
            <a:off x="3689245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 dirty="0"/>
              <a:t>Data Source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4755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endParaRPr sz="5200" dirty="0"/>
          </a:p>
        </p:txBody>
      </p:sp>
      <p:pic>
        <p:nvPicPr>
          <p:cNvPr id="160" name="Google Shape;160;p4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2" r="25732" b="-1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>
            <a:spLocks noGrp="1"/>
          </p:cNvSpPr>
          <p:nvPr>
            <p:ph type="subTitle" idx="1"/>
          </p:nvPr>
        </p:nvSpPr>
        <p:spPr>
          <a:xfrm>
            <a:off x="3686244" y="1670800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457200" lvl="0" indent="0" algn="l" rtl="0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tx1"/>
                </a:solidFill>
              </a:rPr>
              <a:t>Took a subset of the </a:t>
            </a:r>
            <a:r>
              <a:rPr lang="en-US" sz="2200" b="1" dirty="0">
                <a:solidFill>
                  <a:schemeClr val="tx1"/>
                </a:solidFill>
              </a:rPr>
              <a:t>“Face expression recognition dataset”</a:t>
            </a:r>
            <a:r>
              <a:rPr lang="en-US" sz="2200" dirty="0">
                <a:solidFill>
                  <a:schemeClr val="tx1"/>
                </a:solidFill>
              </a:rPr>
              <a:t> by Jonathan </a:t>
            </a:r>
            <a:r>
              <a:rPr lang="en-US" sz="2200" dirty="0" err="1">
                <a:solidFill>
                  <a:schemeClr val="tx1"/>
                </a:solidFill>
              </a:rPr>
              <a:t>Oheix</a:t>
            </a:r>
            <a:r>
              <a:rPr lang="en-US" sz="2200" dirty="0">
                <a:solidFill>
                  <a:schemeClr val="tx1"/>
                </a:solidFill>
              </a:rPr>
              <a:t> on Kaggle. Consists of only grayscale (black-and-white) images.</a:t>
            </a:r>
            <a:endParaRPr sz="2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62" dirty="0"/>
          </a:p>
        </p:txBody>
      </p:sp>
      <p:pic>
        <p:nvPicPr>
          <p:cNvPr id="3" name="Picture 2" descr="A close up of a person&#10;&#10;Description automatically generated with low confidence">
            <a:extLst>
              <a:ext uri="{FF2B5EF4-FFF2-40B4-BE49-F238E27FC236}">
                <a16:creationId xmlns:a16="http://schemas.microsoft.com/office/drawing/2014/main" id="{7136A52B-52F5-88B6-D165-C4A4FEDE8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33" y="3179020"/>
            <a:ext cx="2768508" cy="383211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BCB8DC0-C840-A7A4-5F96-E3AB0E07A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035" y="3112827"/>
            <a:ext cx="2705943" cy="3863398"/>
          </a:xfrm>
          <a:prstGeom prst="rect">
            <a:avLst/>
          </a:prstGeom>
        </p:spPr>
      </p:pic>
      <p:pic>
        <p:nvPicPr>
          <p:cNvPr id="9" name="Picture 8" descr="A person's face with text overlay above&#10;&#10;Description automatically generated with low confidence">
            <a:extLst>
              <a:ext uri="{FF2B5EF4-FFF2-40B4-BE49-F238E27FC236}">
                <a16:creationId xmlns:a16="http://schemas.microsoft.com/office/drawing/2014/main" id="{427D5BE4-3ED8-CC79-F57B-3A33B9900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331" y="3179531"/>
            <a:ext cx="2737226" cy="3894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6080E3-C44D-B8B3-CF1D-46403C102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7" b="4128"/>
          <a:stretch/>
        </p:blipFill>
        <p:spPr>
          <a:xfrm>
            <a:off x="6950971" y="1166457"/>
            <a:ext cx="1674422" cy="138383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0D14625D-9082-291A-A286-C9BD5E91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673" y="2834888"/>
            <a:ext cx="2796656" cy="163634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4C2BA0C3-07EF-A602-1016-1D01AB6D5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678" b="9119"/>
          <a:stretch/>
        </p:blipFill>
        <p:spPr>
          <a:xfrm>
            <a:off x="8121782" y="5528269"/>
            <a:ext cx="3905120" cy="929475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Picture 9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3B03BF0-8205-E27E-7964-9787CDF51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49" y="4563490"/>
            <a:ext cx="3450680" cy="2102758"/>
          </a:xfrm>
          <a:prstGeom prst="rect">
            <a:avLst/>
          </a:prstGeom>
          <a:ln w="38100">
            <a:solidFill>
              <a:schemeClr val="tx2">
                <a:lumMod val="25000"/>
              </a:schemeClr>
            </a:solidFill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7D987A8-E902-52CC-6B5E-9022CF567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52" t="10755" r="24674" b="12210"/>
          <a:stretch/>
        </p:blipFill>
        <p:spPr>
          <a:xfrm>
            <a:off x="1887790" y="1370758"/>
            <a:ext cx="1674423" cy="1847504"/>
          </a:xfrm>
          <a:prstGeom prst="rect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C50B3F-42D8-81B8-D6AB-AB19670B3E61}"/>
              </a:ext>
            </a:extLst>
          </p:cNvPr>
          <p:cNvSpPr txBox="1"/>
          <p:nvPr/>
        </p:nvSpPr>
        <p:spPr>
          <a:xfrm>
            <a:off x="151939" y="264534"/>
            <a:ext cx="6096000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200" dirty="0">
                <a:latin typeface="Avenir Book" panose="02000503020000020003" pitchFamily="2" charset="0"/>
              </a:rPr>
              <a:t>Tackling Data Bias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93D072-2295-E7DE-CAFF-0AF69864D63D}"/>
              </a:ext>
            </a:extLst>
          </p:cNvPr>
          <p:cNvGrpSpPr/>
          <p:nvPr/>
        </p:nvGrpSpPr>
        <p:grpSpPr>
          <a:xfrm>
            <a:off x="5462461" y="1843348"/>
            <a:ext cx="1374914" cy="1374914"/>
            <a:chOff x="3387543" y="748"/>
            <a:chExt cx="1374914" cy="13749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BF6583-93DD-6C63-62DF-A8CE27BC07B8}"/>
                </a:ext>
              </a:extLst>
            </p:cNvPr>
            <p:cNvSpPr/>
            <p:nvPr/>
          </p:nvSpPr>
          <p:spPr>
            <a:xfrm>
              <a:off x="3387543" y="748"/>
              <a:ext cx="1374914" cy="137491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2ABF0875-AA03-F2E6-2356-D3E427D7382B}"/>
                </a:ext>
              </a:extLst>
            </p:cNvPr>
            <p:cNvSpPr txBox="1"/>
            <p:nvPr/>
          </p:nvSpPr>
          <p:spPr>
            <a:xfrm>
              <a:off x="3588894" y="202099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At least 5000 images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E988E-BAAA-CB56-1E3E-515784066E53}"/>
              </a:ext>
            </a:extLst>
          </p:cNvPr>
          <p:cNvGrpSpPr/>
          <p:nvPr/>
        </p:nvGrpSpPr>
        <p:grpSpPr>
          <a:xfrm>
            <a:off x="7117209" y="3078812"/>
            <a:ext cx="1374914" cy="1374914"/>
            <a:chOff x="5059932" y="1215810"/>
            <a:chExt cx="1374914" cy="13749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43D58D-5C67-DF45-A14C-64EBC1C28DE5}"/>
                </a:ext>
              </a:extLst>
            </p:cNvPr>
            <p:cNvSpPr/>
            <p:nvPr/>
          </p:nvSpPr>
          <p:spPr>
            <a:xfrm>
              <a:off x="5059932" y="1215810"/>
              <a:ext cx="1374914" cy="137491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7702"/>
                <a:satOff val="-2713"/>
                <a:lumOff val="-343"/>
                <a:alphaOff val="0"/>
              </a:schemeClr>
            </a:fillRef>
            <a:effectRef idx="0">
              <a:schemeClr val="accent3">
                <a:hueOff val="377702"/>
                <a:satOff val="-2713"/>
                <a:lumOff val="-3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64998EBD-CE44-92C6-0C2D-2DF79CE462BA}"/>
                </a:ext>
              </a:extLst>
            </p:cNvPr>
            <p:cNvSpPr txBox="1"/>
            <p:nvPr/>
          </p:nvSpPr>
          <p:spPr>
            <a:xfrm>
              <a:off x="5261283" y="1417161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Races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9FF051-71CA-46D4-28EE-AEDA7D03D630}"/>
              </a:ext>
            </a:extLst>
          </p:cNvPr>
          <p:cNvGrpSpPr/>
          <p:nvPr/>
        </p:nvGrpSpPr>
        <p:grpSpPr>
          <a:xfrm>
            <a:off x="6473294" y="4927412"/>
            <a:ext cx="1374914" cy="1374914"/>
            <a:chOff x="4421136" y="3181822"/>
            <a:chExt cx="1374914" cy="13749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31C917-8AE6-5789-EC3F-88008B8B4FE9}"/>
                </a:ext>
              </a:extLst>
            </p:cNvPr>
            <p:cNvSpPr/>
            <p:nvPr/>
          </p:nvSpPr>
          <p:spPr>
            <a:xfrm>
              <a:off x="4421136" y="3181822"/>
              <a:ext cx="1374914" cy="13749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755405"/>
                <a:satOff val="-5426"/>
                <a:lumOff val="-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5E7AB4F4-24E5-731B-90EF-61C4651AC406}"/>
                </a:ext>
              </a:extLst>
            </p:cNvPr>
            <p:cNvSpPr txBox="1"/>
            <p:nvPr/>
          </p:nvSpPr>
          <p:spPr>
            <a:xfrm>
              <a:off x="4622487" y="3383173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Age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EFC6E-47F0-D43C-9ED1-3DD965AA56B7}"/>
              </a:ext>
            </a:extLst>
          </p:cNvPr>
          <p:cNvGrpSpPr/>
          <p:nvPr/>
        </p:nvGrpSpPr>
        <p:grpSpPr>
          <a:xfrm>
            <a:off x="4343793" y="4927412"/>
            <a:ext cx="1374914" cy="1374914"/>
            <a:chOff x="2353950" y="3181822"/>
            <a:chExt cx="1374914" cy="137491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1F9DC4-452B-12D0-5142-745DCCE53807}"/>
                </a:ext>
              </a:extLst>
            </p:cNvPr>
            <p:cNvSpPr/>
            <p:nvPr/>
          </p:nvSpPr>
          <p:spPr>
            <a:xfrm>
              <a:off x="2353950" y="3181822"/>
              <a:ext cx="1374914" cy="137491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133107"/>
                <a:satOff val="-8140"/>
                <a:lumOff val="-10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C18393EE-EE93-BB5D-637F-096A01F6250B}"/>
                </a:ext>
              </a:extLst>
            </p:cNvPr>
            <p:cNvSpPr txBox="1"/>
            <p:nvPr/>
          </p:nvSpPr>
          <p:spPr>
            <a:xfrm>
              <a:off x="2555301" y="3383173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Face Views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003D9-7DBC-53A0-16AA-D6CBDBAAD9FB}"/>
              </a:ext>
            </a:extLst>
          </p:cNvPr>
          <p:cNvGrpSpPr/>
          <p:nvPr/>
        </p:nvGrpSpPr>
        <p:grpSpPr>
          <a:xfrm>
            <a:off x="3776774" y="3083020"/>
            <a:ext cx="1374914" cy="1374914"/>
            <a:chOff x="1715154" y="1215810"/>
            <a:chExt cx="1374914" cy="137491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BA0295-0DC6-4C61-53C4-22E66C22461A}"/>
                </a:ext>
              </a:extLst>
            </p:cNvPr>
            <p:cNvSpPr/>
            <p:nvPr/>
          </p:nvSpPr>
          <p:spPr>
            <a:xfrm>
              <a:off x="1715154" y="1215810"/>
              <a:ext cx="1374914" cy="13749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510810"/>
                <a:satOff val="-10853"/>
                <a:lumOff val="-13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CC4040EF-FE61-2A1C-3F94-67B10134CD4E}"/>
                </a:ext>
              </a:extLst>
            </p:cNvPr>
            <p:cNvSpPr txBox="1"/>
            <p:nvPr/>
          </p:nvSpPr>
          <p:spPr>
            <a:xfrm>
              <a:off x="1916505" y="1417161"/>
              <a:ext cx="972212" cy="972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Avenir Book" panose="02000503020000020003" pitchFamily="2" charset="0"/>
                </a:rPr>
                <a:t>Gender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4D77E7-6488-5D77-9A66-BBD5552F7F84}"/>
              </a:ext>
            </a:extLst>
          </p:cNvPr>
          <p:cNvGrpSpPr/>
          <p:nvPr/>
        </p:nvGrpSpPr>
        <p:grpSpPr>
          <a:xfrm>
            <a:off x="6837375" y="2896067"/>
            <a:ext cx="366904" cy="464033"/>
            <a:chOff x="4719342" y="1057616"/>
            <a:chExt cx="366904" cy="464033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5FE16D73-A3C2-B65D-873E-8A4F12652D55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ight Arrow 4">
              <a:extLst>
                <a:ext uri="{FF2B5EF4-FFF2-40B4-BE49-F238E27FC236}">
                  <a16:creationId xmlns:a16="http://schemas.microsoft.com/office/drawing/2014/main" id="{F4F11E78-42A0-559B-63BD-7D87A00CA25F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F5FBE0-061F-DBB3-4B56-E7F686DD19EF}"/>
              </a:ext>
            </a:extLst>
          </p:cNvPr>
          <p:cNvGrpSpPr/>
          <p:nvPr/>
        </p:nvGrpSpPr>
        <p:grpSpPr>
          <a:xfrm rot="4869972">
            <a:off x="7463404" y="4543616"/>
            <a:ext cx="366904" cy="464033"/>
            <a:chOff x="4719342" y="1057616"/>
            <a:chExt cx="366904" cy="464033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5F7C98FC-1B77-2FBF-9519-83D64B7BD7B8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ight Arrow 4">
              <a:extLst>
                <a:ext uri="{FF2B5EF4-FFF2-40B4-BE49-F238E27FC236}">
                  <a16:creationId xmlns:a16="http://schemas.microsoft.com/office/drawing/2014/main" id="{01C9176B-A73E-3976-AF7E-CC91B6E3ABF1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C149CE-CA09-DD94-AF4B-CD1DB1112978}"/>
              </a:ext>
            </a:extLst>
          </p:cNvPr>
          <p:cNvGrpSpPr/>
          <p:nvPr/>
        </p:nvGrpSpPr>
        <p:grpSpPr>
          <a:xfrm rot="8719530">
            <a:off x="5877864" y="5465811"/>
            <a:ext cx="366904" cy="464033"/>
            <a:chOff x="4719342" y="1057616"/>
            <a:chExt cx="366904" cy="464033"/>
          </a:xfrm>
        </p:grpSpPr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44FBC571-844C-396C-2352-F9FE8E4D66A1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ight Arrow 4">
              <a:extLst>
                <a:ext uri="{FF2B5EF4-FFF2-40B4-BE49-F238E27FC236}">
                  <a16:creationId xmlns:a16="http://schemas.microsoft.com/office/drawing/2014/main" id="{3F11E03B-2405-78E0-5F97-6D69F0E11EC5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ACC50D-2C6D-C874-6DAA-1EA09B72EACF}"/>
              </a:ext>
            </a:extLst>
          </p:cNvPr>
          <p:cNvGrpSpPr/>
          <p:nvPr/>
        </p:nvGrpSpPr>
        <p:grpSpPr>
          <a:xfrm rot="12747381">
            <a:off x="4498774" y="4460656"/>
            <a:ext cx="366904" cy="464033"/>
            <a:chOff x="4719342" y="1057616"/>
            <a:chExt cx="366904" cy="464033"/>
          </a:xfrm>
        </p:grpSpPr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0896B080-1A22-0285-107A-1FB6FDBC65AD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ight Arrow 4">
              <a:extLst>
                <a:ext uri="{FF2B5EF4-FFF2-40B4-BE49-F238E27FC236}">
                  <a16:creationId xmlns:a16="http://schemas.microsoft.com/office/drawing/2014/main" id="{F663F8CD-45CB-2BF1-0EA6-8222DAB267B5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2124DF-2472-EC38-B3E4-D6E5BF223078}"/>
              </a:ext>
            </a:extLst>
          </p:cNvPr>
          <p:cNvGrpSpPr/>
          <p:nvPr/>
        </p:nvGrpSpPr>
        <p:grpSpPr>
          <a:xfrm rot="17007123">
            <a:off x="5010496" y="2817535"/>
            <a:ext cx="366904" cy="464033"/>
            <a:chOff x="4719342" y="1057616"/>
            <a:chExt cx="366904" cy="464033"/>
          </a:xfrm>
        </p:grpSpPr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A4DA3456-D4F8-E3F5-E300-3D2954967269}"/>
                </a:ext>
              </a:extLst>
            </p:cNvPr>
            <p:cNvSpPr/>
            <p:nvPr/>
          </p:nvSpPr>
          <p:spPr>
            <a:xfrm rot="2160000">
              <a:off x="4719342" y="1057616"/>
              <a:ext cx="366904" cy="46403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ight Arrow 4">
              <a:extLst>
                <a:ext uri="{FF2B5EF4-FFF2-40B4-BE49-F238E27FC236}">
                  <a16:creationId xmlns:a16="http://schemas.microsoft.com/office/drawing/2014/main" id="{3A09F326-9403-83D5-D88C-2E438F7BF7AD}"/>
                </a:ext>
              </a:extLst>
            </p:cNvPr>
            <p:cNvSpPr txBox="1"/>
            <p:nvPr/>
          </p:nvSpPr>
          <p:spPr>
            <a:xfrm rot="2160000">
              <a:off x="4729853" y="1118074"/>
              <a:ext cx="256833" cy="278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sp>
        <p:nvSpPr>
          <p:cNvPr id="49" name="Google Shape;161;p4">
            <a:extLst>
              <a:ext uri="{FF2B5EF4-FFF2-40B4-BE49-F238E27FC236}">
                <a16:creationId xmlns:a16="http://schemas.microsoft.com/office/drawing/2014/main" id="{1C60450A-274A-2D3B-BF78-D34E7BE8352E}"/>
              </a:ext>
            </a:extLst>
          </p:cNvPr>
          <p:cNvSpPr/>
          <p:nvPr/>
        </p:nvSpPr>
        <p:spPr>
          <a:xfrm>
            <a:off x="59160" y="1030536"/>
            <a:ext cx="12132840" cy="45719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6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529c776e_0_43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25529c776e_0_43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25529c776e_0_43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25529c776e_0_43"/>
          <p:cNvSpPr/>
          <p:nvPr/>
        </p:nvSpPr>
        <p:spPr>
          <a:xfrm>
            <a:off x="-36307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fd</a:t>
            </a: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125529c776e_0_43"/>
          <p:cNvSpPr txBox="1">
            <a:spLocks noGrp="1"/>
          </p:cNvSpPr>
          <p:nvPr>
            <p:ph type="ctrTitle"/>
          </p:nvPr>
        </p:nvSpPr>
        <p:spPr>
          <a:xfrm>
            <a:off x="4274902" y="-2066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 dirty="0"/>
              <a:t>Methodology</a:t>
            </a:r>
            <a:endParaRPr sz="7888" dirty="0"/>
          </a:p>
        </p:txBody>
      </p:sp>
      <p:pic>
        <p:nvPicPr>
          <p:cNvPr id="189" name="Google Shape;189;g125529c776e_0_43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25529c776e_0_43"/>
          <p:cNvSpPr/>
          <p:nvPr/>
        </p:nvSpPr>
        <p:spPr>
          <a:xfrm>
            <a:off x="4274902" y="16524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25529c776e_0_43"/>
          <p:cNvSpPr txBox="1"/>
          <p:nvPr/>
        </p:nvSpPr>
        <p:spPr>
          <a:xfrm>
            <a:off x="4344450" y="2312354"/>
            <a:ext cx="7968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g125529c776e_0_43"/>
          <p:cNvSpPr txBox="1"/>
          <p:nvPr/>
        </p:nvSpPr>
        <p:spPr>
          <a:xfrm>
            <a:off x="5532500" y="2204650"/>
            <a:ext cx="1058400" cy="615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Detection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g125529c776e_0_43"/>
          <p:cNvSpPr txBox="1"/>
          <p:nvPr/>
        </p:nvSpPr>
        <p:spPr>
          <a:xfrm>
            <a:off x="8604800" y="2204650"/>
            <a:ext cx="1301100" cy="615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Emotion Classifier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g125529c776e_0_43"/>
          <p:cNvSpPr txBox="1"/>
          <p:nvPr/>
        </p:nvSpPr>
        <p:spPr>
          <a:xfrm>
            <a:off x="10443800" y="2309950"/>
            <a:ext cx="1130700" cy="4002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Predictions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g125529c776e_0_43"/>
          <p:cNvCxnSpPr/>
          <p:nvPr/>
        </p:nvCxnSpPr>
        <p:spPr>
          <a:xfrm>
            <a:off x="5141250" y="2507654"/>
            <a:ext cx="3765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g125529c776e_0_43"/>
          <p:cNvCxnSpPr>
            <a:endCxn id="198" idx="1"/>
          </p:cNvCxnSpPr>
          <p:nvPr/>
        </p:nvCxnSpPr>
        <p:spPr>
          <a:xfrm>
            <a:off x="6590875" y="2507650"/>
            <a:ext cx="564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125529c776e_0_43"/>
          <p:cNvCxnSpPr/>
          <p:nvPr/>
        </p:nvCxnSpPr>
        <p:spPr>
          <a:xfrm>
            <a:off x="9905912" y="2510050"/>
            <a:ext cx="53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125529c776e_0_43"/>
          <p:cNvSpPr/>
          <p:nvPr/>
        </p:nvSpPr>
        <p:spPr>
          <a:xfrm>
            <a:off x="8879750" y="3266975"/>
            <a:ext cx="751200" cy="64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Custom VGG-16 Model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g125529c776e_0_43"/>
          <p:cNvSpPr/>
          <p:nvPr/>
        </p:nvSpPr>
        <p:spPr>
          <a:xfrm>
            <a:off x="5517750" y="3154475"/>
            <a:ext cx="1058400" cy="87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Haar Feature based OpenCV Cascade Classifier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75" y="4665000"/>
            <a:ext cx="1606248" cy="9492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375" y="4667400"/>
            <a:ext cx="1606248" cy="94920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g125529c776e_0_43"/>
          <p:cNvSpPr/>
          <p:nvPr/>
        </p:nvSpPr>
        <p:spPr>
          <a:xfrm>
            <a:off x="6464250" y="4719225"/>
            <a:ext cx="283200" cy="35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g125529c776e_0_43"/>
          <p:cNvPicPr preferRelativeResize="0"/>
          <p:nvPr/>
        </p:nvPicPr>
        <p:blipFill rotWithShape="1">
          <a:blip r:embed="rId4">
            <a:alphaModFix/>
          </a:blip>
          <a:srcRect l="48088" t="8227" r="34280" b="54477"/>
          <a:stretch/>
        </p:blipFill>
        <p:spPr>
          <a:xfrm>
            <a:off x="7527975" y="4962600"/>
            <a:ext cx="283200" cy="354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g125529c776e_0_43"/>
          <p:cNvSpPr txBox="1"/>
          <p:nvPr/>
        </p:nvSpPr>
        <p:spPr>
          <a:xfrm>
            <a:off x="7155175" y="2204650"/>
            <a:ext cx="870900" cy="615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Physical Masks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6" name="Google Shape;206;g125529c776e_0_43"/>
          <p:cNvCxnSpPr/>
          <p:nvPr/>
        </p:nvCxnSpPr>
        <p:spPr>
          <a:xfrm>
            <a:off x="8026075" y="2510050"/>
            <a:ext cx="564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7" name="Google Shape;207;g125529c776e_0_43"/>
          <p:cNvPicPr preferRelativeResize="0"/>
          <p:nvPr/>
        </p:nvPicPr>
        <p:blipFill rotWithShape="1">
          <a:blip r:embed="rId4">
            <a:alphaModFix/>
          </a:blip>
          <a:srcRect l="48088" t="28742" r="34280" b="54476"/>
          <a:stretch/>
        </p:blipFill>
        <p:spPr>
          <a:xfrm>
            <a:off x="8166525" y="4559937"/>
            <a:ext cx="283200" cy="159276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g125529c776e_0_43"/>
          <p:cNvPicPr preferRelativeResize="0"/>
          <p:nvPr/>
        </p:nvPicPr>
        <p:blipFill rotWithShape="1">
          <a:blip r:embed="rId4">
            <a:alphaModFix/>
          </a:blip>
          <a:srcRect l="48088" t="8227" r="34280" b="69218"/>
          <a:stretch/>
        </p:blipFill>
        <p:spPr>
          <a:xfrm>
            <a:off x="8166625" y="5036200"/>
            <a:ext cx="283200" cy="214075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g125529c776e_0_43"/>
          <p:cNvPicPr preferRelativeResize="0"/>
          <p:nvPr/>
        </p:nvPicPr>
        <p:blipFill rotWithShape="1">
          <a:blip r:embed="rId4">
            <a:alphaModFix/>
          </a:blip>
          <a:srcRect l="51069" t="16453" r="36747" b="54476"/>
          <a:stretch/>
        </p:blipFill>
        <p:spPr>
          <a:xfrm>
            <a:off x="8210375" y="5499150"/>
            <a:ext cx="239448" cy="2759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" name="Google Shape;210;g125529c776e_0_43"/>
          <p:cNvSpPr txBox="1"/>
          <p:nvPr/>
        </p:nvSpPr>
        <p:spPr>
          <a:xfrm>
            <a:off x="6940075" y="3243575"/>
            <a:ext cx="1301100" cy="692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Bottom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Top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One Fourth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g125529c776e_0_43"/>
          <p:cNvSpPr/>
          <p:nvPr/>
        </p:nvSpPr>
        <p:spPr>
          <a:xfrm>
            <a:off x="9134225" y="4501563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g125529c776e_0_43"/>
          <p:cNvSpPr/>
          <p:nvPr/>
        </p:nvSpPr>
        <p:spPr>
          <a:xfrm>
            <a:off x="9134225" y="5011363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g125529c776e_0_43"/>
          <p:cNvSpPr/>
          <p:nvPr/>
        </p:nvSpPr>
        <p:spPr>
          <a:xfrm>
            <a:off x="9134225" y="5508888"/>
            <a:ext cx="751200" cy="27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g125529c776e_0_43"/>
          <p:cNvSpPr txBox="1"/>
          <p:nvPr/>
        </p:nvSpPr>
        <p:spPr>
          <a:xfrm>
            <a:off x="10647425" y="4462575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125529c776e_0_43"/>
          <p:cNvSpPr txBox="1"/>
          <p:nvPr/>
        </p:nvSpPr>
        <p:spPr>
          <a:xfrm>
            <a:off x="10647425" y="4972375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g125529c776e_0_43"/>
          <p:cNvSpPr txBox="1"/>
          <p:nvPr/>
        </p:nvSpPr>
        <p:spPr>
          <a:xfrm>
            <a:off x="10647425" y="5460100"/>
            <a:ext cx="661800" cy="3540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7" name="Google Shape;217;g125529c776e_0_43"/>
          <p:cNvCxnSpPr>
            <a:stCxn id="207" idx="3"/>
            <a:endCxn id="211" idx="1"/>
          </p:cNvCxnSpPr>
          <p:nvPr/>
        </p:nvCxnSpPr>
        <p:spPr>
          <a:xfrm>
            <a:off x="8449725" y="46395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g125529c776e_0_43"/>
          <p:cNvCxnSpPr/>
          <p:nvPr/>
        </p:nvCxnSpPr>
        <p:spPr>
          <a:xfrm>
            <a:off x="8449725" y="51493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g125529c776e_0_43"/>
          <p:cNvCxnSpPr/>
          <p:nvPr/>
        </p:nvCxnSpPr>
        <p:spPr>
          <a:xfrm>
            <a:off x="8449725" y="5646900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g125529c776e_0_43"/>
          <p:cNvCxnSpPr/>
          <p:nvPr/>
        </p:nvCxnSpPr>
        <p:spPr>
          <a:xfrm>
            <a:off x="9924125" y="5637100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g125529c776e_0_43"/>
          <p:cNvCxnSpPr/>
          <p:nvPr/>
        </p:nvCxnSpPr>
        <p:spPr>
          <a:xfrm>
            <a:off x="9924125" y="51493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g125529c776e_0_43"/>
          <p:cNvCxnSpPr/>
          <p:nvPr/>
        </p:nvCxnSpPr>
        <p:spPr>
          <a:xfrm>
            <a:off x="9924125" y="4639575"/>
            <a:ext cx="68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6e2675c6_0_60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256e2675c6_0_60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256e2675c6_0_60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256e2675c6_0_60"/>
          <p:cNvSpPr/>
          <p:nvPr/>
        </p:nvSpPr>
        <p:spPr>
          <a:xfrm>
            <a:off x="45959" y="2245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g1256e2675c6_0_60"/>
          <p:cNvSpPr txBox="1">
            <a:spLocks noGrp="1"/>
          </p:cNvSpPr>
          <p:nvPr>
            <p:ph type="ctrTitle"/>
          </p:nvPr>
        </p:nvSpPr>
        <p:spPr>
          <a:xfrm>
            <a:off x="3652701" y="99100"/>
            <a:ext cx="82263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4400" dirty="0"/>
              <a:t>Data Augmentation for Emotion Classification </a:t>
            </a:r>
            <a:endParaRPr sz="4400" dirty="0"/>
          </a:p>
        </p:txBody>
      </p:sp>
      <p:pic>
        <p:nvPicPr>
          <p:cNvPr id="232" name="Google Shape;232;g1256e2675c6_0_60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256e2675c6_0_60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256e2675c6_0_60"/>
          <p:cNvSpPr txBox="1">
            <a:spLocks noGrp="1"/>
          </p:cNvSpPr>
          <p:nvPr>
            <p:ph type="subTitle" idx="1"/>
          </p:nvPr>
        </p:nvSpPr>
        <p:spPr>
          <a:xfrm>
            <a:off x="3689250" y="1821475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457200" lvl="0" indent="0" algn="l" rtl="0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rgbClr val="202124"/>
                </a:solidFill>
              </a:rPr>
              <a:t>Utilized a sharpness kernel to improve the model classification accuracy.</a:t>
            </a:r>
            <a:endParaRPr sz="2300" dirty="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62" dirty="0"/>
          </a:p>
        </p:txBody>
      </p:sp>
      <p:pic>
        <p:nvPicPr>
          <p:cNvPr id="235" name="Google Shape;235;g1256e2675c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149" y="3725300"/>
            <a:ext cx="2640725" cy="159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256e2675c6_0_60"/>
          <p:cNvSpPr txBox="1"/>
          <p:nvPr/>
        </p:nvSpPr>
        <p:spPr>
          <a:xfrm>
            <a:off x="3602194" y="3317491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g1256e2675c6_0_60"/>
          <p:cNvSpPr txBox="1"/>
          <p:nvPr/>
        </p:nvSpPr>
        <p:spPr>
          <a:xfrm>
            <a:off x="9483180" y="331710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Sharpened Image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g1256e2675c6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481" y="3725300"/>
            <a:ext cx="1535100" cy="1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56e2675c6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6180" y="3725300"/>
            <a:ext cx="1535100" cy="15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0A1A6A6D-A50E-0D0D-8060-A5A56E7B75E3}"/>
              </a:ext>
            </a:extLst>
          </p:cNvPr>
          <p:cNvSpPr/>
          <p:nvPr/>
        </p:nvSpPr>
        <p:spPr>
          <a:xfrm>
            <a:off x="8866402" y="4310743"/>
            <a:ext cx="469350" cy="182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298594-9EBB-1F8D-B8D0-B37A0448EEF9}"/>
              </a:ext>
            </a:extLst>
          </p:cNvPr>
          <p:cNvSpPr/>
          <p:nvPr/>
        </p:nvSpPr>
        <p:spPr>
          <a:xfrm>
            <a:off x="5664963" y="4310742"/>
            <a:ext cx="469350" cy="182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7" grpId="0"/>
      <p:bldP spid="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6d206358_0_42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256d206358_0_42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256d206358_0_42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256d206358_0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g1256d206358_0_42"/>
          <p:cNvSpPr txBox="1">
            <a:spLocks noGrp="1"/>
          </p:cNvSpPr>
          <p:nvPr>
            <p:ph type="ctrTitle"/>
          </p:nvPr>
        </p:nvSpPr>
        <p:spPr>
          <a:xfrm>
            <a:off x="2499775" y="0"/>
            <a:ext cx="9415777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 dirty="0"/>
              <a:t>Data Pipeline</a:t>
            </a:r>
            <a:endParaRPr sz="5200" dirty="0"/>
          </a:p>
        </p:txBody>
      </p:sp>
      <p:sp>
        <p:nvSpPr>
          <p:cNvPr id="249" name="Google Shape;249;g1256d206358_0_42"/>
          <p:cNvSpPr/>
          <p:nvPr/>
        </p:nvSpPr>
        <p:spPr>
          <a:xfrm>
            <a:off x="2499775" y="1591525"/>
            <a:ext cx="9222875" cy="79275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256d206358_0_42"/>
          <p:cNvSpPr txBox="1"/>
          <p:nvPr/>
        </p:nvSpPr>
        <p:spPr>
          <a:xfrm>
            <a:off x="2726889" y="3600018"/>
            <a:ext cx="14913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All Images</a:t>
            </a:r>
            <a:endParaRPr b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(21,264 Images)</a:t>
            </a:r>
            <a:endParaRPr b="1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1256d206358_0_42"/>
          <p:cNvSpPr txBox="1"/>
          <p:nvPr/>
        </p:nvSpPr>
        <p:spPr>
          <a:xfrm>
            <a:off x="4844614" y="2709900"/>
            <a:ext cx="1491300" cy="615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Happy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(8989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g1256d206358_0_42"/>
          <p:cNvSpPr txBox="1"/>
          <p:nvPr/>
        </p:nvSpPr>
        <p:spPr>
          <a:xfrm>
            <a:off x="4844614" y="4547675"/>
            <a:ext cx="1491300" cy="615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Sad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(6077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g1256d206358_0_42"/>
          <p:cNvSpPr txBox="1"/>
          <p:nvPr/>
        </p:nvSpPr>
        <p:spPr>
          <a:xfrm>
            <a:off x="4844614" y="3583225"/>
            <a:ext cx="1491300" cy="615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Neutral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(6198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4" name="Google Shape;254;g1256d206358_0_42"/>
          <p:cNvCxnSpPr>
            <a:cxnSpLocks/>
            <a:stCxn id="250" idx="3"/>
            <a:endCxn id="251" idx="1"/>
          </p:cNvCxnSpPr>
          <p:nvPr/>
        </p:nvCxnSpPr>
        <p:spPr>
          <a:xfrm flipV="1">
            <a:off x="4218189" y="3017700"/>
            <a:ext cx="626425" cy="8901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g1256d206358_0_42"/>
          <p:cNvCxnSpPr>
            <a:cxnSpLocks/>
            <a:stCxn id="250" idx="3"/>
            <a:endCxn id="253" idx="1"/>
          </p:cNvCxnSpPr>
          <p:nvPr/>
        </p:nvCxnSpPr>
        <p:spPr>
          <a:xfrm flipV="1">
            <a:off x="4218189" y="3891025"/>
            <a:ext cx="626425" cy="167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g1256d206358_0_42"/>
          <p:cNvCxnSpPr>
            <a:cxnSpLocks/>
            <a:stCxn id="250" idx="3"/>
            <a:endCxn id="252" idx="1"/>
          </p:cNvCxnSpPr>
          <p:nvPr/>
        </p:nvCxnSpPr>
        <p:spPr>
          <a:xfrm>
            <a:off x="4218189" y="3907818"/>
            <a:ext cx="626425" cy="9476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g1256d206358_0_42"/>
          <p:cNvSpPr txBox="1"/>
          <p:nvPr/>
        </p:nvSpPr>
        <p:spPr>
          <a:xfrm>
            <a:off x="6858229" y="2155425"/>
            <a:ext cx="2855700" cy="400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7191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g1256d206358_0_42"/>
          <p:cNvSpPr txBox="1"/>
          <p:nvPr/>
        </p:nvSpPr>
        <p:spPr>
          <a:xfrm>
            <a:off x="6858229" y="2686750"/>
            <a:ext cx="2855700" cy="400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Testing Split (20%): 1798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g1256d206358_0_42"/>
          <p:cNvSpPr txBox="1"/>
          <p:nvPr/>
        </p:nvSpPr>
        <p:spPr>
          <a:xfrm>
            <a:off x="6858229" y="3474700"/>
            <a:ext cx="2855700" cy="400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4958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g1256d206358_0_42"/>
          <p:cNvSpPr txBox="1"/>
          <p:nvPr/>
        </p:nvSpPr>
        <p:spPr>
          <a:xfrm>
            <a:off x="6858229" y="4006125"/>
            <a:ext cx="2855700" cy="400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1240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g1256d206358_0_42"/>
          <p:cNvSpPr txBox="1"/>
          <p:nvPr/>
        </p:nvSpPr>
        <p:spPr>
          <a:xfrm>
            <a:off x="6858229" y="4977400"/>
            <a:ext cx="2855700" cy="400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4862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g1256d206358_0_42"/>
          <p:cNvSpPr txBox="1"/>
          <p:nvPr/>
        </p:nvSpPr>
        <p:spPr>
          <a:xfrm>
            <a:off x="6858229" y="5520675"/>
            <a:ext cx="2855700" cy="400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1215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Google Shape;263;g1256d206358_0_42"/>
          <p:cNvCxnSpPr>
            <a:stCxn id="251" idx="3"/>
            <a:endCxn id="257" idx="1"/>
          </p:cNvCxnSpPr>
          <p:nvPr/>
        </p:nvCxnSpPr>
        <p:spPr>
          <a:xfrm flipV="1">
            <a:off x="6335914" y="2355525"/>
            <a:ext cx="522315" cy="6621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1256d206358_0_42"/>
          <p:cNvCxnSpPr>
            <a:stCxn id="251" idx="3"/>
            <a:endCxn id="258" idx="1"/>
          </p:cNvCxnSpPr>
          <p:nvPr/>
        </p:nvCxnSpPr>
        <p:spPr>
          <a:xfrm flipV="1">
            <a:off x="6335914" y="2886850"/>
            <a:ext cx="522315" cy="13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1256d206358_0_42"/>
          <p:cNvCxnSpPr>
            <a:stCxn id="253" idx="3"/>
            <a:endCxn id="259" idx="1"/>
          </p:cNvCxnSpPr>
          <p:nvPr/>
        </p:nvCxnSpPr>
        <p:spPr>
          <a:xfrm flipV="1">
            <a:off x="6335914" y="3674800"/>
            <a:ext cx="522315" cy="216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1256d206358_0_42"/>
          <p:cNvCxnSpPr>
            <a:stCxn id="253" idx="3"/>
            <a:endCxn id="260" idx="1"/>
          </p:cNvCxnSpPr>
          <p:nvPr/>
        </p:nvCxnSpPr>
        <p:spPr>
          <a:xfrm>
            <a:off x="6335914" y="3891025"/>
            <a:ext cx="522315" cy="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g1256d206358_0_42"/>
          <p:cNvCxnSpPr>
            <a:stCxn id="252" idx="3"/>
            <a:endCxn id="261" idx="1"/>
          </p:cNvCxnSpPr>
          <p:nvPr/>
        </p:nvCxnSpPr>
        <p:spPr>
          <a:xfrm>
            <a:off x="6335914" y="4855475"/>
            <a:ext cx="522315" cy="322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g1256d206358_0_42"/>
          <p:cNvCxnSpPr>
            <a:stCxn id="252" idx="3"/>
            <a:endCxn id="262" idx="1"/>
          </p:cNvCxnSpPr>
          <p:nvPr/>
        </p:nvCxnSpPr>
        <p:spPr>
          <a:xfrm>
            <a:off x="6335914" y="4855475"/>
            <a:ext cx="522315" cy="8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" name="Google Shape;269;g1256d206358_0_42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4" y="0"/>
            <a:ext cx="24403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257;g1256d206358_0_42">
            <a:extLst>
              <a:ext uri="{FF2B5EF4-FFF2-40B4-BE49-F238E27FC236}">
                <a16:creationId xmlns:a16="http://schemas.microsoft.com/office/drawing/2014/main" id="{14021E8B-71A0-9370-7DAD-1C71C2363F1D}"/>
              </a:ext>
            </a:extLst>
          </p:cNvPr>
          <p:cNvSpPr txBox="1"/>
          <p:nvPr/>
        </p:nvSpPr>
        <p:spPr>
          <a:xfrm>
            <a:off x="9814419" y="2146581"/>
            <a:ext cx="2101133" cy="400079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259;g1256d206358_0_42">
            <a:extLst>
              <a:ext uri="{FF2B5EF4-FFF2-40B4-BE49-F238E27FC236}">
                <a16:creationId xmlns:a16="http://schemas.microsoft.com/office/drawing/2014/main" id="{3D6D825F-C3A6-5799-B5D0-F973F410C818}"/>
              </a:ext>
            </a:extLst>
          </p:cNvPr>
          <p:cNvSpPr txBox="1"/>
          <p:nvPr/>
        </p:nvSpPr>
        <p:spPr>
          <a:xfrm>
            <a:off x="9814419" y="3441451"/>
            <a:ext cx="2101133" cy="400079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</a:p>
        </p:txBody>
      </p:sp>
      <p:sp>
        <p:nvSpPr>
          <p:cNvPr id="57" name="Google Shape;261;g1256d206358_0_42">
            <a:extLst>
              <a:ext uri="{FF2B5EF4-FFF2-40B4-BE49-F238E27FC236}">
                <a16:creationId xmlns:a16="http://schemas.microsoft.com/office/drawing/2014/main" id="{68EAB0F1-0437-E7F1-7165-8EC3FF01A5C0}"/>
              </a:ext>
            </a:extLst>
          </p:cNvPr>
          <p:cNvSpPr txBox="1"/>
          <p:nvPr/>
        </p:nvSpPr>
        <p:spPr>
          <a:xfrm>
            <a:off x="9809455" y="4977400"/>
            <a:ext cx="2101133" cy="40007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x2 (Data Augmentation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1" grpId="0" animBg="1"/>
      <p:bldP spid="252" grpId="0" animBg="1"/>
      <p:bldP spid="253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49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529c776e_0_71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8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25529c776e_0_71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25529c776e_0_71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25529c776e_0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g125529c776e_0_71"/>
          <p:cNvSpPr txBox="1">
            <a:spLocks noGrp="1"/>
          </p:cNvSpPr>
          <p:nvPr>
            <p:ph type="ctrTitle"/>
          </p:nvPr>
        </p:nvSpPr>
        <p:spPr>
          <a:xfrm>
            <a:off x="4228534" y="-80086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 dirty="0"/>
              <a:t>VGG -16 Model</a:t>
            </a:r>
            <a:endParaRPr sz="7888" dirty="0"/>
          </a:p>
        </p:txBody>
      </p:sp>
      <p:pic>
        <p:nvPicPr>
          <p:cNvPr id="279" name="Google Shape;279;g125529c776e_0_71" descr="Abstract background of luminous blue"/>
          <p:cNvPicPr preferRelativeResize="0"/>
          <p:nvPr/>
        </p:nvPicPr>
        <p:blipFill rotWithShape="1">
          <a:blip r:embed="rId3">
            <a:alphaModFix/>
          </a:blip>
          <a:srcRect l="36490" r="25735"/>
          <a:stretch/>
        </p:blipFill>
        <p:spPr>
          <a:xfrm>
            <a:off x="25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25529c776e_0_71"/>
          <p:cNvSpPr/>
          <p:nvPr/>
        </p:nvSpPr>
        <p:spPr>
          <a:xfrm>
            <a:off x="4274902" y="15762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25529c776e_0_71"/>
          <p:cNvPicPr preferRelativeResize="0"/>
          <p:nvPr/>
        </p:nvPicPr>
        <p:blipFill rotWithShape="1">
          <a:blip r:embed="rId4">
            <a:alphaModFix/>
          </a:blip>
          <a:srcRect t="19021"/>
          <a:stretch/>
        </p:blipFill>
        <p:spPr>
          <a:xfrm rot="5400000">
            <a:off x="2713287" y="3752388"/>
            <a:ext cx="5239425" cy="1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25529c776e_0_71"/>
          <p:cNvSpPr/>
          <p:nvPr/>
        </p:nvSpPr>
        <p:spPr>
          <a:xfrm>
            <a:off x="5916300" y="2179325"/>
            <a:ext cx="387000" cy="457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25529c776e_0_71"/>
          <p:cNvSpPr/>
          <p:nvPr/>
        </p:nvSpPr>
        <p:spPr>
          <a:xfrm>
            <a:off x="5916300" y="2789150"/>
            <a:ext cx="387000" cy="457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25529c776e_0_71"/>
          <p:cNvSpPr/>
          <p:nvPr/>
        </p:nvSpPr>
        <p:spPr>
          <a:xfrm>
            <a:off x="5916300" y="3398975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25529c776e_0_71"/>
          <p:cNvSpPr/>
          <p:nvPr/>
        </p:nvSpPr>
        <p:spPr>
          <a:xfrm>
            <a:off x="5916300" y="4178900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25529c776e_0_71"/>
          <p:cNvSpPr/>
          <p:nvPr/>
        </p:nvSpPr>
        <p:spPr>
          <a:xfrm>
            <a:off x="5916300" y="4958825"/>
            <a:ext cx="387000" cy="62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25529c776e_0_71"/>
          <p:cNvSpPr txBox="1"/>
          <p:nvPr/>
        </p:nvSpPr>
        <p:spPr>
          <a:xfrm>
            <a:off x="6413900" y="21002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=64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g125529c776e_0_71"/>
          <p:cNvSpPr txBox="1"/>
          <p:nvPr/>
        </p:nvSpPr>
        <p:spPr>
          <a:xfrm>
            <a:off x="6413900" y="27098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=128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g125529c776e_0_71"/>
          <p:cNvSpPr txBox="1"/>
          <p:nvPr/>
        </p:nvSpPr>
        <p:spPr>
          <a:xfrm>
            <a:off x="6413900" y="34049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=256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g125529c776e_0_71"/>
          <p:cNvSpPr txBox="1"/>
          <p:nvPr/>
        </p:nvSpPr>
        <p:spPr>
          <a:xfrm>
            <a:off x="6413900" y="4177200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g125529c776e_0_71"/>
          <p:cNvSpPr txBox="1"/>
          <p:nvPr/>
        </p:nvSpPr>
        <p:spPr>
          <a:xfrm>
            <a:off x="6413900" y="494942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3" name="Google Shape;293;g125529c776e_0_71"/>
          <p:cNvCxnSpPr/>
          <p:nvPr/>
        </p:nvCxnSpPr>
        <p:spPr>
          <a:xfrm>
            <a:off x="5916300" y="5942100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125529c776e_0_71"/>
          <p:cNvCxnSpPr/>
          <p:nvPr/>
        </p:nvCxnSpPr>
        <p:spPr>
          <a:xfrm>
            <a:off x="5916300" y="6129725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125529c776e_0_71"/>
          <p:cNvCxnSpPr/>
          <p:nvPr/>
        </p:nvCxnSpPr>
        <p:spPr>
          <a:xfrm>
            <a:off x="5916300" y="6299725"/>
            <a:ext cx="62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g125529c776e_0_71"/>
          <p:cNvSpPr txBox="1"/>
          <p:nvPr/>
        </p:nvSpPr>
        <p:spPr>
          <a:xfrm>
            <a:off x="6532525" y="5773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g125529c776e_0_71"/>
          <p:cNvSpPr txBox="1"/>
          <p:nvPr/>
        </p:nvSpPr>
        <p:spPr>
          <a:xfrm>
            <a:off x="6532525" y="5942100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g125529c776e_0_71"/>
          <p:cNvSpPr txBox="1"/>
          <p:nvPr/>
        </p:nvSpPr>
        <p:spPr>
          <a:xfrm>
            <a:off x="6532525" y="6129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1000 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g125529c776e_0_71"/>
          <p:cNvSpPr txBox="1"/>
          <p:nvPr/>
        </p:nvSpPr>
        <p:spPr>
          <a:xfrm>
            <a:off x="8258150" y="3398975"/>
            <a:ext cx="3352800" cy="156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Optimizer: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Adam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Learning Rate: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0.0001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Loss: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Sparse Categorical Cross Entropy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Avenir"/>
                <a:ea typeface="Avenir"/>
                <a:cs typeface="Avenir"/>
                <a:sym typeface="Avenir"/>
              </a:rPr>
              <a:t>Batch Size: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64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901</Words>
  <Application>Microsoft Macintosh PowerPoint</Application>
  <PresentationFormat>Widescreen</PresentationFormat>
  <Paragraphs>209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</vt:lpstr>
      <vt:lpstr>Avenir Book</vt:lpstr>
      <vt:lpstr>Calibri</vt:lpstr>
      <vt:lpstr>Times New Roman</vt:lpstr>
      <vt:lpstr>AccentBoxVTI</vt:lpstr>
      <vt:lpstr>AccentBoxVTI</vt:lpstr>
      <vt:lpstr>Physical Layer Data Augmentation Techniques for Face Recognition and Face Emotion Classification </vt:lpstr>
      <vt:lpstr>Objectives   </vt:lpstr>
      <vt:lpstr>Abstract  </vt:lpstr>
      <vt:lpstr>Data Source   </vt:lpstr>
      <vt:lpstr>PowerPoint Presentation</vt:lpstr>
      <vt:lpstr>Methodology</vt:lpstr>
      <vt:lpstr>Data Augmentation for Emotion Classification </vt:lpstr>
      <vt:lpstr>Data Pipeline</vt:lpstr>
      <vt:lpstr>VGG -16 Model</vt:lpstr>
      <vt:lpstr>Hyper Parameters We Experimented With</vt:lpstr>
      <vt:lpstr>Results </vt:lpstr>
      <vt:lpstr>Results (cont’d): Precision &amp; Recall</vt:lpstr>
      <vt:lpstr>PowerPoint Presentation</vt:lpstr>
      <vt:lpstr>Flask Web-App  Home Page </vt:lpstr>
      <vt:lpstr>Step-1 Face Detection </vt:lpstr>
      <vt:lpstr>Step-2 Emotion Detection</vt:lpstr>
      <vt:lpstr>Step-2 (cont’d) Emotion Detection Classification 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Layer Data Augmentation Techniques for Face Recognition and Face Emotion Classification </dc:title>
  <cp:lastModifiedBy>Ashish Vinodkumar</cp:lastModifiedBy>
  <cp:revision>8</cp:revision>
  <dcterms:created xsi:type="dcterms:W3CDTF">2021-12-09T05:09:09Z</dcterms:created>
  <dcterms:modified xsi:type="dcterms:W3CDTF">2022-04-25T21:24:47Z</dcterms:modified>
</cp:coreProperties>
</file>